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27"/>
  </p:notesMasterIdLst>
  <p:sldIdLst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549ED5-603C-46C1-816F-9FC3C1C008D7}">
  <a:tblStyle styleId="{7A549ED5-603C-46C1-816F-9FC3C1C008D7}" styleName="Table_0">
    <a:wholeTbl>
      <a:tcTxStyle b="off" i="off">
        <a:font>
          <a:latin typeface="Calisto MT"/>
          <a:ea typeface="Calisto MT"/>
          <a:cs typeface="Calisto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FED"/>
          </a:solidFill>
        </a:fill>
      </a:tcStyle>
    </a:wholeTbl>
    <a:band1H>
      <a:tcTxStyle/>
      <a:tcStyle>
        <a:tcBdr/>
        <a:fill>
          <a:solidFill>
            <a:srgbClr val="E8DDD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DDD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76271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c98be06ad_2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c98be06ad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263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c98be06ad_2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c98be06ad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654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c98be06ad_2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7c98be06a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08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c98be06ad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7c98be06ad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5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c98be06ad_2_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7c98be06ad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975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98be06ad_2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7c98be06a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74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c98be06ad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7c98be06ad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93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c98be06ad_2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7c98be06ad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51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98be06ad_2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7c98be06a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56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c98be06ad_2_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7c98be06ad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050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c98be06ad_2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7c98be06ad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588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c98be06ad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7c98be06ad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c98be06ad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358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c98be06ad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7c98be06ad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47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c98be06ad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7c98be06a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202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c98be06ad_2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7c98be06ad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11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c98be06ad_2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7c98be06ad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98be06ad_2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7c98be06a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385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c98be06ad_2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7c98be06ad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3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c98be06ad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c98be06ad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45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98be06ad_2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7c98be06ad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94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c98be06ad_2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c98be06ad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87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c98be06ad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7c98be06ad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710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c98be06ad_2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7c98be06ad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33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028020" y="1327155"/>
            <a:ext cx="7080025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ustria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028020" y="2830117"/>
            <a:ext cx="7080025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85346" y="1557338"/>
            <a:ext cx="7765321" cy="27860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971551" y="1320800"/>
            <a:ext cx="7192913" cy="13716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971551" y="2822579"/>
            <a:ext cx="7192913" cy="1000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64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85346" y="1557338"/>
            <a:ext cx="3642631" cy="271700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808037" y="1557338"/>
            <a:ext cx="3642631" cy="27170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6" y="1300880"/>
            <a:ext cx="3771900" cy="307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8768" y="1300880"/>
            <a:ext cx="3771900" cy="30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784510" y="1391365"/>
            <a:ext cx="3573573" cy="5193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784510" y="2026577"/>
            <a:ext cx="3573573" cy="22826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3"/>
          </p:nvPr>
        </p:nvSpPr>
        <p:spPr>
          <a:xfrm>
            <a:off x="4772375" y="1391364"/>
            <a:ext cx="3584687" cy="5193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4"/>
          </p:nvPr>
        </p:nvSpPr>
        <p:spPr>
          <a:xfrm>
            <a:off x="4772375" y="2026577"/>
            <a:ext cx="3584686" cy="22826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2780167" cy="136643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8943" cy="381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685346" y="2005013"/>
            <a:ext cx="2780167" cy="22621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0249" y="457200"/>
            <a:ext cx="2688124" cy="39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85346" y="572776"/>
            <a:ext cx="4280924" cy="125666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5581913" y="572777"/>
            <a:ext cx="2456813" cy="3684617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105274" y="2009774"/>
            <a:ext cx="3441071" cy="23517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412" y="410855"/>
            <a:ext cx="7606349" cy="28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94" cy="4076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>
            <a:spLocks noGrp="1"/>
          </p:cNvSpPr>
          <p:nvPr>
            <p:ph type="pic" idx="2"/>
          </p:nvPr>
        </p:nvSpPr>
        <p:spPr>
          <a:xfrm>
            <a:off x="877012" y="521257"/>
            <a:ext cx="7384009" cy="2644253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685346" y="3935796"/>
            <a:ext cx="7765321" cy="4076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321" cy="2650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322" cy="112637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ustria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290483" y="2707524"/>
            <a:ext cx="6564224" cy="3995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322" cy="11171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sz="1100"/>
          </a:p>
        </p:txBody>
      </p:sp>
      <p:sp>
        <p:nvSpPr>
          <p:cNvPr id="138" name="Google Shape;138;p25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85346" y="1595206"/>
            <a:ext cx="7765322" cy="18838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685338" y="3487917"/>
            <a:ext cx="7764149" cy="855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738" cy="5735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7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2"/>
          </p:nvPr>
        </p:nvSpPr>
        <p:spPr>
          <a:xfrm>
            <a:off x="685346" y="2076084"/>
            <a:ext cx="2475738" cy="22673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3"/>
          </p:nvPr>
        </p:nvSpPr>
        <p:spPr>
          <a:xfrm>
            <a:off x="3335033" y="1414462"/>
            <a:ext cx="2475738" cy="5735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7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4"/>
          </p:nvPr>
        </p:nvSpPr>
        <p:spPr>
          <a:xfrm>
            <a:off x="3331076" y="2076084"/>
            <a:ext cx="2475738" cy="22673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738" cy="5735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7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6"/>
          </p:nvPr>
        </p:nvSpPr>
        <p:spPr>
          <a:xfrm>
            <a:off x="5974929" y="2076082"/>
            <a:ext cx="2475738" cy="22673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472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2850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038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2" name="Google Shape;162;p28"/>
          <p:cNvSpPr>
            <a:spLocks noGrp="1"/>
          </p:cNvSpPr>
          <p:nvPr>
            <p:ph type="pic" idx="2"/>
          </p:nvPr>
        </p:nvSpPr>
        <p:spPr>
          <a:xfrm>
            <a:off x="763576" y="1454188"/>
            <a:ext cx="2319276" cy="1202215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3"/>
          </p:nvPr>
        </p:nvSpPr>
        <p:spPr>
          <a:xfrm>
            <a:off x="685346" y="3429332"/>
            <a:ext cx="2475738" cy="9140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5" name="Google Shape;165;p28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276" cy="120612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6"/>
          </p:nvPr>
        </p:nvSpPr>
        <p:spPr>
          <a:xfrm>
            <a:off x="3331076" y="3429332"/>
            <a:ext cx="2475738" cy="9140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8" name="Google Shape;168;p28"/>
          <p:cNvSpPr>
            <a:spLocks noGrp="1"/>
          </p:cNvSpPr>
          <p:nvPr>
            <p:ph type="pic" idx="8"/>
          </p:nvPr>
        </p:nvSpPr>
        <p:spPr>
          <a:xfrm>
            <a:off x="6056773" y="1450824"/>
            <a:ext cx="2319276" cy="1205471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9"/>
          </p:nvPr>
        </p:nvSpPr>
        <p:spPr>
          <a:xfrm>
            <a:off x="5974929" y="3429332"/>
            <a:ext cx="2475738" cy="9140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 rot="5400000">
            <a:off x="3174976" y="-932292"/>
            <a:ext cx="2786062" cy="77653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 rot="5400000">
            <a:off x="5650883" y="1543617"/>
            <a:ext cx="3886201" cy="171336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 rot="5400000">
            <a:off x="1711074" y="-568527"/>
            <a:ext cx="3886201" cy="59376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685346" y="1557338"/>
            <a:ext cx="7765321" cy="27860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5346" y="1557338"/>
            <a:ext cx="7765321" cy="27860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7940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🞚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73050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ustria"/>
              <a:buNone/>
              <a:defRPr sz="3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685346" y="1557338"/>
            <a:ext cx="7765321" cy="27860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◈"/>
              <a:defRPr sz="15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Char char="🞚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Char char="◈"/>
              <a:defRPr sz="12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730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🞚"/>
              <a:defRPr sz="11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730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730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730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7305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73050" algn="l" rtl="0"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dt" idx="10"/>
          </p:nvPr>
        </p:nvSpPr>
        <p:spPr>
          <a:xfrm>
            <a:off x="5759052" y="4500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ftr" idx="11"/>
          </p:nvPr>
        </p:nvSpPr>
        <p:spPr>
          <a:xfrm>
            <a:off x="685346" y="4500562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4">
            <a:alphaModFix/>
          </a:blip>
          <a:srcRect t="15730"/>
          <a:stretch/>
        </p:blipFill>
        <p:spPr>
          <a:xfrm>
            <a:off x="15" y="76208"/>
            <a:ext cx="9143987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/>
          <p:nvPr/>
        </p:nvSpPr>
        <p:spPr>
          <a:xfrm>
            <a:off x="1703738" y="1322164"/>
            <a:ext cx="5742689" cy="2499172"/>
          </a:xfrm>
          <a:custGeom>
            <a:avLst/>
            <a:gdLst/>
            <a:ahLst/>
            <a:cxnLst/>
            <a:rect l="l" t="t" r="r" b="b"/>
            <a:pathLst>
              <a:path w="1601" h="696" extrusionOk="0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ctrTitle"/>
          </p:nvPr>
        </p:nvSpPr>
        <p:spPr>
          <a:xfrm>
            <a:off x="1860550" y="1555754"/>
            <a:ext cx="5414965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Arial Rounded"/>
              <a:buNone/>
            </a:pPr>
            <a:r>
              <a:rPr lang="en" sz="3100">
                <a:latin typeface="Arial Rounded"/>
                <a:ea typeface="Arial Rounded"/>
                <a:cs typeface="Arial Rounded"/>
                <a:sym typeface="Arial Rounded"/>
              </a:rPr>
              <a:t>BanglaMusicMooD: A Music Mood Classifier</a:t>
            </a:r>
            <a:endParaRPr sz="310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Arial Rounded"/>
              <a:buNone/>
            </a:pPr>
            <a:r>
              <a:rPr lang="en" sz="3100">
                <a:latin typeface="Arial Rounded"/>
                <a:ea typeface="Arial Rounded"/>
                <a:cs typeface="Arial Rounded"/>
                <a:sym typeface="Arial Rounded"/>
              </a:rPr>
              <a:t>from Bangla Music Lyrics</a:t>
            </a:r>
            <a:endParaRPr sz="31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1860550" y="2927353"/>
            <a:ext cx="5414965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rgbClr val="C0998A"/>
              </a:solidFill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4664" y="3327572"/>
            <a:ext cx="1335881" cy="3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</a:t>
            </a:fld>
            <a:endParaRPr sz="1100"/>
          </a:p>
        </p:txBody>
      </p:sp>
      <p:sp>
        <p:nvSpPr>
          <p:cNvPr id="207" name="Google Shape;207;p33"/>
          <p:cNvSpPr txBox="1"/>
          <p:nvPr/>
        </p:nvSpPr>
        <p:spPr>
          <a:xfrm>
            <a:off x="468876" y="255975"/>
            <a:ext cx="385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Lustria"/>
                <a:ea typeface="Lustria"/>
                <a:cs typeface="Lustria"/>
                <a:sym typeface="Lustria"/>
              </a:rPr>
              <a:t>Paper_Id - ICMCSI0125</a:t>
            </a:r>
            <a:endParaRPr sz="1800" b="1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247875" y="457200"/>
            <a:ext cx="3231300" cy="395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Features  Extraction</a:t>
            </a:r>
            <a:endParaRPr sz="2400" b="1" i="1"/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3479292" y="1"/>
            <a:ext cx="566470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3"/>
          <p:cNvGrpSpPr/>
          <p:nvPr/>
        </p:nvGrpSpPr>
        <p:grpSpPr>
          <a:xfrm>
            <a:off x="3961891" y="532711"/>
            <a:ext cx="4699508" cy="3673762"/>
            <a:chOff x="0" y="598"/>
            <a:chExt cx="6266011" cy="4898350"/>
          </a:xfrm>
        </p:grpSpPr>
        <p:sp>
          <p:nvSpPr>
            <p:cNvPr id="371" name="Google Shape;371;p43"/>
            <p:cNvSpPr/>
            <p:nvPr/>
          </p:nvSpPr>
          <p:spPr>
            <a:xfrm>
              <a:off x="0" y="598"/>
              <a:ext cx="6266011" cy="1399528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423357" y="315492"/>
              <a:ext cx="769740" cy="7697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1616455" y="598"/>
              <a:ext cx="4649555" cy="139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3"/>
            <p:cNvSpPr txBox="1"/>
            <p:nvPr/>
          </p:nvSpPr>
          <p:spPr>
            <a:xfrm>
              <a:off x="1616455" y="598"/>
              <a:ext cx="4649555" cy="139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075" tIns="111075" rIns="111075" bIns="111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Using </a:t>
              </a:r>
              <a:r>
                <a:rPr lang="en" sz="1900" i="1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Tf-Idf</a:t>
              </a:r>
              <a:endParaRPr sz="19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375" name="Google Shape;375;p43"/>
            <p:cNvSpPr/>
            <p:nvPr/>
          </p:nvSpPr>
          <p:spPr>
            <a:xfrm>
              <a:off x="0" y="1750009"/>
              <a:ext cx="6266011" cy="1399528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423357" y="2064903"/>
              <a:ext cx="769740" cy="7697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1616455" y="1750009"/>
              <a:ext cx="4649555" cy="139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 txBox="1"/>
            <p:nvPr/>
          </p:nvSpPr>
          <p:spPr>
            <a:xfrm>
              <a:off x="1616455" y="1750009"/>
              <a:ext cx="4649555" cy="139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075" tIns="111075" rIns="111075" bIns="111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Term Frequency</a:t>
              </a:r>
              <a:endParaRPr sz="1100"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0" y="3499420"/>
              <a:ext cx="6266011" cy="1399528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23357" y="3814314"/>
              <a:ext cx="769740" cy="769740"/>
            </a:xfrm>
            <a:prstGeom prst="rect">
              <a:avLst/>
            </a:prstGeom>
            <a:solidFill>
              <a:schemeClr val="accent4"/>
            </a:solidFill>
            <a:ln w="15875" cap="rnd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1616455" y="3499420"/>
              <a:ext cx="4649555" cy="139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1616455" y="3499420"/>
              <a:ext cx="4649555" cy="139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075" tIns="111075" rIns="111075" bIns="111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Inverse Document Frequency</a:t>
              </a:r>
              <a:endParaRPr sz="19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sldNum" idx="12"/>
          </p:nvPr>
        </p:nvSpPr>
        <p:spPr>
          <a:xfrm>
            <a:off x="8315413" y="4705278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10</a:t>
            </a:fld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475307" y="457199"/>
            <a:ext cx="2559867" cy="395525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Formulas</a:t>
            </a:r>
            <a:endParaRPr sz="2400" b="1" i="1"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3479292" y="1"/>
            <a:ext cx="5664707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4"/>
          <p:cNvGrpSpPr/>
          <p:nvPr/>
        </p:nvGrpSpPr>
        <p:grpSpPr>
          <a:xfrm>
            <a:off x="3961891" y="957830"/>
            <a:ext cx="4919684" cy="2823525"/>
            <a:chOff x="0" y="567423"/>
            <a:chExt cx="6559579" cy="3764700"/>
          </a:xfrm>
        </p:grpSpPr>
        <p:sp>
          <p:nvSpPr>
            <p:cNvPr id="391" name="Google Shape;391;p44"/>
            <p:cNvSpPr/>
            <p:nvPr/>
          </p:nvSpPr>
          <p:spPr>
            <a:xfrm>
              <a:off x="0" y="567423"/>
              <a:ext cx="6266011" cy="181467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AC89"/>
                </a:gs>
                <a:gs pos="100000">
                  <a:srgbClr val="9F8D61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 txBox="1"/>
            <p:nvPr/>
          </p:nvSpPr>
          <p:spPr>
            <a:xfrm>
              <a:off x="88585" y="656008"/>
              <a:ext cx="6088800" cy="16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4300" tIns="134300" rIns="134300" bIns="13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tf-idf (t, d) = tf (t, d) * idf (t)</a:t>
              </a:r>
              <a:endParaRPr sz="2400" b="1"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0" y="2517453"/>
              <a:ext cx="6266011" cy="181467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BAF8B"/>
                </a:gs>
                <a:gs pos="100000">
                  <a:srgbClr val="8C9166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/>
            <p:cNvSpPr txBox="1"/>
            <p:nvPr/>
          </p:nvSpPr>
          <p:spPr>
            <a:xfrm>
              <a:off x="88579" y="2606050"/>
              <a:ext cx="6471000" cy="16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4300" tIns="134300" rIns="134300" bIns="13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id  f (t) = log ((1+nd)/ (1+df (t,d))) + 1</a:t>
              </a:r>
              <a:endParaRPr sz="2400" b="1"/>
            </a:p>
          </p:txBody>
        </p:sp>
      </p:grpSp>
      <p:sp>
        <p:nvSpPr>
          <p:cNvPr id="395" name="Google Shape;395;p44"/>
          <p:cNvSpPr txBox="1">
            <a:spLocks noGrp="1"/>
          </p:cNvSpPr>
          <p:nvPr>
            <p:ph type="sldNum" idx="12"/>
          </p:nvPr>
        </p:nvSpPr>
        <p:spPr>
          <a:xfrm>
            <a:off x="8223291" y="469504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11</a:t>
            </a:fld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247875" y="457200"/>
            <a:ext cx="3346500" cy="395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Ensemble Technique</a:t>
            </a:r>
            <a:endParaRPr sz="2400" b="1" i="1"/>
          </a:p>
        </p:txBody>
      </p:sp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3479292" y="1"/>
            <a:ext cx="566470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45"/>
          <p:cNvGrpSpPr/>
          <p:nvPr/>
        </p:nvGrpSpPr>
        <p:grpSpPr>
          <a:xfrm>
            <a:off x="3961891" y="532262"/>
            <a:ext cx="4699508" cy="3674660"/>
            <a:chOff x="0" y="0"/>
            <a:chExt cx="6266011" cy="4899546"/>
          </a:xfrm>
        </p:grpSpPr>
        <p:cxnSp>
          <p:nvCxnSpPr>
            <p:cNvPr id="403" name="Google Shape;403;p45"/>
            <p:cNvCxnSpPr/>
            <p:nvPr/>
          </p:nvCxnSpPr>
          <p:spPr>
            <a:xfrm>
              <a:off x="0" y="0"/>
              <a:ext cx="6266011" cy="0"/>
            </a:xfrm>
            <a:prstGeom prst="straightConnector1">
              <a:avLst/>
            </a:prstGeom>
            <a:gradFill>
              <a:gsLst>
                <a:gs pos="0">
                  <a:srgbClr val="BBAC89"/>
                </a:gs>
                <a:gs pos="100000">
                  <a:srgbClr val="9F8D61"/>
                </a:gs>
              </a:gsLst>
              <a:lin ang="5400000" scaled="0"/>
            </a:gradFill>
            <a:ln w="9525" cap="rnd" cmpd="sng">
              <a:solidFill>
                <a:srgbClr val="B3A2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</p:cxnSp>
        <p:sp>
          <p:nvSpPr>
            <p:cNvPr id="404" name="Google Shape;404;p45"/>
            <p:cNvSpPr/>
            <p:nvPr/>
          </p:nvSpPr>
          <p:spPr>
            <a:xfrm>
              <a:off x="0" y="0"/>
              <a:ext cx="6266011" cy="2449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 txBox="1"/>
            <p:nvPr/>
          </p:nvSpPr>
          <p:spPr>
            <a:xfrm>
              <a:off x="0" y="0"/>
              <a:ext cx="6266011" cy="2449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50" tIns="185750" rIns="185750" bIns="185750" anchor="t" anchorCtr="0">
              <a:noAutofit/>
            </a:bodyPr>
            <a:lstStyle/>
            <a:p>
              <a:pPr marL="457200" marR="0" lvl="0" indent="-4572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Lustria"/>
                <a:buAutoNum type="arabicPeriod"/>
              </a:pPr>
              <a:r>
                <a:rPr lang="en" sz="36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Bagging </a:t>
              </a:r>
              <a:endParaRPr sz="3600"/>
            </a:p>
          </p:txBody>
        </p:sp>
        <p:cxnSp>
          <p:nvCxnSpPr>
            <p:cNvPr id="406" name="Google Shape;406;p45"/>
            <p:cNvCxnSpPr/>
            <p:nvPr/>
          </p:nvCxnSpPr>
          <p:spPr>
            <a:xfrm>
              <a:off x="0" y="2449773"/>
              <a:ext cx="6266011" cy="0"/>
            </a:xfrm>
            <a:prstGeom prst="straightConnector1">
              <a:avLst/>
            </a:prstGeom>
            <a:gradFill>
              <a:gsLst>
                <a:gs pos="0">
                  <a:srgbClr val="ABAF8B"/>
                </a:gs>
                <a:gs pos="100000">
                  <a:srgbClr val="8C9166"/>
                </a:gs>
              </a:gsLst>
              <a:lin ang="5400000" scaled="0"/>
            </a:gradFill>
            <a:ln w="9525" cap="rnd" cmpd="sng">
              <a:solidFill>
                <a:srgbClr val="A1A67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</p:cxnSp>
        <p:sp>
          <p:nvSpPr>
            <p:cNvPr id="407" name="Google Shape;407;p45"/>
            <p:cNvSpPr/>
            <p:nvPr/>
          </p:nvSpPr>
          <p:spPr>
            <a:xfrm>
              <a:off x="0" y="2449773"/>
              <a:ext cx="6266011" cy="2449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 txBox="1"/>
            <p:nvPr/>
          </p:nvSpPr>
          <p:spPr>
            <a:xfrm>
              <a:off x="0" y="2449773"/>
              <a:ext cx="6266011" cy="2449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50" tIns="185750" rIns="185750" bIns="185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2. Boosting</a:t>
              </a:r>
              <a:endParaRPr sz="3600"/>
            </a:p>
          </p:txBody>
        </p:sp>
      </p:grpSp>
      <p:sp>
        <p:nvSpPr>
          <p:cNvPr id="409" name="Google Shape;409;p45"/>
          <p:cNvSpPr txBox="1">
            <a:spLocks noGrp="1"/>
          </p:cNvSpPr>
          <p:nvPr>
            <p:ph type="sldNum" idx="12"/>
          </p:nvPr>
        </p:nvSpPr>
        <p:spPr>
          <a:xfrm>
            <a:off x="8213054" y="4705279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12</a:t>
            </a:fld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-1" y="0"/>
            <a:ext cx="3490715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521937" y="808698"/>
            <a:ext cx="2567198" cy="35261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Lustria"/>
              <a:buNone/>
            </a:pPr>
            <a:r>
              <a:rPr lang="en" sz="2400" b="1" i="1">
                <a:solidFill>
                  <a:srgbClr val="FFFFFF"/>
                </a:solidFill>
              </a:rPr>
              <a:t>Bagging</a:t>
            </a:r>
            <a:endParaRPr sz="2400" b="1" i="1">
              <a:solidFill>
                <a:srgbClr val="FFFFFF"/>
              </a:solidFill>
            </a:endParaRPr>
          </a:p>
        </p:txBody>
      </p:sp>
      <p:pic>
        <p:nvPicPr>
          <p:cNvPr id="417" name="Google Shape;417;p46" descr="A close up of a device&#10;&#10;Description generated with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693400" y="230700"/>
            <a:ext cx="5280300" cy="3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/>
        </p:nvSpPr>
        <p:spPr>
          <a:xfrm>
            <a:off x="4267374" y="4117425"/>
            <a:ext cx="383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Figure 3: Workflow of the Bagging technique</a:t>
            </a:r>
            <a:endParaRPr sz="1100"/>
          </a:p>
        </p:txBody>
      </p:sp>
      <p:sp>
        <p:nvSpPr>
          <p:cNvPr id="419" name="Google Shape;419;p46"/>
          <p:cNvSpPr txBox="1">
            <a:spLocks noGrp="1"/>
          </p:cNvSpPr>
          <p:nvPr>
            <p:ph type="sldNum" idx="12"/>
          </p:nvPr>
        </p:nvSpPr>
        <p:spPr>
          <a:xfrm>
            <a:off x="8305177" y="473598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13</a:t>
            </a:fld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-1" y="0"/>
            <a:ext cx="3490715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223100" y="808700"/>
            <a:ext cx="3172800" cy="352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Lustria"/>
              <a:buNone/>
            </a:pPr>
            <a:r>
              <a:rPr lang="en" sz="2400" b="1" i="1">
                <a:solidFill>
                  <a:srgbClr val="FFFFFF"/>
                </a:solidFill>
              </a:rPr>
              <a:t>Bagging with SVM</a:t>
            </a:r>
            <a:endParaRPr sz="2400" b="1" i="1">
              <a:solidFill>
                <a:srgbClr val="FFFFFF"/>
              </a:solidFill>
            </a:endParaRPr>
          </a:p>
        </p:txBody>
      </p:sp>
      <p:pic>
        <p:nvPicPr>
          <p:cNvPr id="427" name="Google Shape;427;p47" descr="A close up of a logo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888200" y="518250"/>
            <a:ext cx="4676100" cy="24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4567687" y="3478601"/>
            <a:ext cx="23808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Figure 4: SVM diagram</a:t>
            </a:r>
            <a:endParaRPr sz="1100"/>
          </a:p>
        </p:txBody>
      </p:sp>
      <p:sp>
        <p:nvSpPr>
          <p:cNvPr id="429" name="Google Shape;429;p47"/>
          <p:cNvSpPr txBox="1">
            <a:spLocks noGrp="1"/>
          </p:cNvSpPr>
          <p:nvPr>
            <p:ph type="sldNum" idx="12"/>
          </p:nvPr>
        </p:nvSpPr>
        <p:spPr>
          <a:xfrm>
            <a:off x="8220274" y="468480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14</a:t>
            </a:fld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462899" y="543950"/>
            <a:ext cx="2871000" cy="395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Our Contribution</a:t>
            </a:r>
            <a:endParaRPr sz="2400" b="1" i="1"/>
          </a:p>
        </p:txBody>
      </p:sp>
      <p:pic>
        <p:nvPicPr>
          <p:cNvPr id="435" name="Google Shape;435;p48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3479292" y="1"/>
            <a:ext cx="566470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48"/>
          <p:cNvGrpSpPr/>
          <p:nvPr/>
        </p:nvGrpSpPr>
        <p:grpSpPr>
          <a:xfrm>
            <a:off x="3961891" y="1129394"/>
            <a:ext cx="4699508" cy="2480396"/>
            <a:chOff x="0" y="796176"/>
            <a:chExt cx="6266011" cy="3307194"/>
          </a:xfrm>
        </p:grpSpPr>
        <p:sp>
          <p:nvSpPr>
            <p:cNvPr id="437" name="Google Shape;437;p48"/>
            <p:cNvSpPr/>
            <p:nvPr/>
          </p:nvSpPr>
          <p:spPr>
            <a:xfrm>
              <a:off x="0" y="796176"/>
              <a:ext cx="6266011" cy="146986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444633" y="1126895"/>
              <a:ext cx="808425" cy="8084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1697693" y="79617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 txBox="1"/>
            <p:nvPr/>
          </p:nvSpPr>
          <p:spPr>
            <a:xfrm>
              <a:off x="1697693" y="79617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6675" tIns="116675" rIns="116675" bIns="11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Creating Bangla song lyrics dataset</a:t>
              </a:r>
              <a:endParaRPr sz="1100"/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0" y="2633506"/>
              <a:ext cx="6266011" cy="146986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444633" y="2964225"/>
              <a:ext cx="808425" cy="8084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1697693" y="263350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 txBox="1"/>
            <p:nvPr/>
          </p:nvSpPr>
          <p:spPr>
            <a:xfrm>
              <a:off x="1697693" y="263350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6675" tIns="116675" rIns="116675" bIns="11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Predicting the mood of the song</a:t>
              </a:r>
              <a:endParaRPr sz="1100"/>
            </a:p>
          </p:txBody>
        </p:sp>
      </p:grpSp>
      <p:sp>
        <p:nvSpPr>
          <p:cNvPr id="445" name="Google Shape;445;p48"/>
          <p:cNvSpPr txBox="1">
            <a:spLocks noGrp="1"/>
          </p:cNvSpPr>
          <p:nvPr>
            <p:ph type="sldNum" idx="12"/>
          </p:nvPr>
        </p:nvSpPr>
        <p:spPr>
          <a:xfrm>
            <a:off x="7987867" y="4643863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15</a:t>
            </a:fld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646350" y="148725"/>
            <a:ext cx="2537100" cy="2689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</a:pPr>
            <a:r>
              <a:rPr lang="en" sz="2400" b="1" i="1"/>
              <a:t>Results</a:t>
            </a:r>
            <a:endParaRPr sz="2400" b="1" i="1"/>
          </a:p>
        </p:txBody>
      </p:sp>
      <p:pic>
        <p:nvPicPr>
          <p:cNvPr id="452" name="Google Shape;452;p49"/>
          <p:cNvPicPr preferRelativeResize="0"/>
          <p:nvPr/>
        </p:nvPicPr>
        <p:blipFill rotWithShape="1">
          <a:blip r:embed="rId4">
            <a:alphaModFix/>
          </a:blip>
          <a:srcRect l="15341" r="11401" b="-3"/>
          <a:stretch/>
        </p:blipFill>
        <p:spPr>
          <a:xfrm>
            <a:off x="3490723" y="8"/>
            <a:ext cx="565327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16</a:t>
            </a:fld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>
            <a:spLocks noGrp="1"/>
          </p:cNvSpPr>
          <p:nvPr>
            <p:ph type="title"/>
          </p:nvPr>
        </p:nvSpPr>
        <p:spPr>
          <a:xfrm>
            <a:off x="685346" y="3362359"/>
            <a:ext cx="7765321" cy="12250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</a:pPr>
            <a:r>
              <a:rPr lang="en" b="1" i="1"/>
              <a:t>Formulas </a:t>
            </a:r>
            <a:endParaRPr b="1" i="1"/>
          </a:p>
        </p:txBody>
      </p:sp>
      <p:pic>
        <p:nvPicPr>
          <p:cNvPr id="459" name="Google Shape;459;p50"/>
          <p:cNvPicPr preferRelativeResize="0"/>
          <p:nvPr/>
        </p:nvPicPr>
        <p:blipFill rotWithShape="1">
          <a:blip r:embed="rId3">
            <a:alphaModFix/>
          </a:blip>
          <a:srcRect l="798" t="2669" r="616"/>
          <a:stretch/>
        </p:blipFill>
        <p:spPr>
          <a:xfrm>
            <a:off x="-3988" y="44475"/>
            <a:ext cx="9144002" cy="32417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 txBox="1"/>
          <p:nvPr/>
        </p:nvSpPr>
        <p:spPr>
          <a:xfrm>
            <a:off x="5759052" y="466356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2F2F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grpSp>
        <p:nvGrpSpPr>
          <p:cNvPr id="461" name="Google Shape;461;p50"/>
          <p:cNvGrpSpPr/>
          <p:nvPr/>
        </p:nvGrpSpPr>
        <p:grpSpPr>
          <a:xfrm>
            <a:off x="482203" y="482202"/>
            <a:ext cx="8465994" cy="2802063"/>
            <a:chOff x="0" y="0"/>
            <a:chExt cx="10940804" cy="3445725"/>
          </a:xfrm>
        </p:grpSpPr>
        <p:sp>
          <p:nvSpPr>
            <p:cNvPr id="462" name="Google Shape;462;p50"/>
            <p:cNvSpPr/>
            <p:nvPr/>
          </p:nvSpPr>
          <p:spPr>
            <a:xfrm>
              <a:off x="0" y="0"/>
              <a:ext cx="9275603" cy="96345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92B591"/>
                </a:gs>
                <a:gs pos="100000">
                  <a:srgbClr val="6B976A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0"/>
            <p:cNvSpPr txBox="1"/>
            <p:nvPr/>
          </p:nvSpPr>
          <p:spPr>
            <a:xfrm>
              <a:off x="94286" y="56552"/>
              <a:ext cx="8235900" cy="9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575" tIns="88575" rIns="88575" bIns="8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precision = TP/(TP + FP)</a:t>
              </a:r>
              <a:endParaRPr sz="1100"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832602" y="1237229"/>
              <a:ext cx="9275700" cy="9636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BB493"/>
                </a:gs>
                <a:gs pos="100000">
                  <a:srgbClr val="65976D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0"/>
            <p:cNvSpPr txBox="1"/>
            <p:nvPr/>
          </p:nvSpPr>
          <p:spPr>
            <a:xfrm>
              <a:off x="846654" y="1152248"/>
              <a:ext cx="7774485" cy="907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575" tIns="88575" rIns="88575" bIns="8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recall = TP/(TP + FN)</a:t>
              </a:r>
              <a:endParaRPr sz="1100"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1665104" y="2482125"/>
              <a:ext cx="9275700" cy="9636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6B598"/>
                </a:gs>
                <a:gs pos="100000">
                  <a:srgbClr val="609775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0"/>
            <p:cNvSpPr txBox="1"/>
            <p:nvPr/>
          </p:nvSpPr>
          <p:spPr>
            <a:xfrm>
              <a:off x="1834229" y="2474462"/>
              <a:ext cx="8462700" cy="9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575" tIns="88575" rIns="88575" bIns="8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F1 = 2*(precision*recall)/(precision + recall)</a:t>
              </a:r>
              <a:endParaRPr sz="1100"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8649358" y="730618"/>
              <a:ext cx="626244" cy="626244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8E2D8">
                <a:alpha val="89803"/>
              </a:srgbClr>
            </a:solidFill>
            <a:ln w="9525" cap="rnd" cmpd="sng">
              <a:solidFill>
                <a:srgbClr val="D8E2D8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 txBox="1"/>
            <p:nvPr/>
          </p:nvSpPr>
          <p:spPr>
            <a:xfrm>
              <a:off x="8790263" y="730618"/>
              <a:ext cx="344434" cy="471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625" tIns="27625" rIns="27625" bIns="2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9467794" y="1848225"/>
              <a:ext cx="626244" cy="626244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5E2D9">
                <a:alpha val="89803"/>
              </a:srgbClr>
            </a:solidFill>
            <a:ln w="9525" cap="rnd" cmpd="sng">
              <a:solidFill>
                <a:srgbClr val="D8E2D8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 txBox="1"/>
            <p:nvPr/>
          </p:nvSpPr>
          <p:spPr>
            <a:xfrm>
              <a:off x="9608699" y="1848225"/>
              <a:ext cx="344434" cy="471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625" tIns="27625" rIns="27625" bIns="2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  <p:sp>
        <p:nvSpPr>
          <p:cNvPr id="472" name="Google Shape;472;p50"/>
          <p:cNvSpPr txBox="1">
            <a:spLocks noGrp="1"/>
          </p:cNvSpPr>
          <p:nvPr>
            <p:ph type="sldNum" idx="12"/>
          </p:nvPr>
        </p:nvSpPr>
        <p:spPr>
          <a:xfrm>
            <a:off x="7987866" y="4708014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17</a:t>
            </a:fld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/>
          <p:nvPr/>
        </p:nvSpPr>
        <p:spPr>
          <a:xfrm>
            <a:off x="0" y="0"/>
            <a:ext cx="9140007" cy="15815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78" name="Google Shape;478;p5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ustria"/>
              <a:buNone/>
            </a:pPr>
            <a:r>
              <a:rPr lang="en" sz="2400" b="1" i="1">
                <a:solidFill>
                  <a:srgbClr val="FFFFFF"/>
                </a:solidFill>
              </a:rPr>
              <a:t>Accuracy</a:t>
            </a:r>
            <a:endParaRPr sz="2400" b="1" i="1">
              <a:solidFill>
                <a:srgbClr val="FFFFFF"/>
              </a:solidFill>
            </a:endParaRPr>
          </a:p>
        </p:txBody>
      </p:sp>
      <p:pic>
        <p:nvPicPr>
          <p:cNvPr id="479" name="Google Shape;479;p51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380231" y="1613198"/>
            <a:ext cx="9144002" cy="3606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0" name="Google Shape;480;p51"/>
          <p:cNvGraphicFramePr/>
          <p:nvPr/>
        </p:nvGraphicFramePr>
        <p:xfrm>
          <a:off x="2397839" y="233480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{7A549ED5-603C-46C1-816F-9FC3C1C008D7}</a:tableStyleId>
              </a:tblPr>
              <a:tblGrid>
                <a:gridCol w="2947650"/>
                <a:gridCol w="1393500"/>
              </a:tblGrid>
              <a:tr h="55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u="none" strike="noStrike" cap="none"/>
                        <a:t>Accuracy</a:t>
                      </a:r>
                      <a:endParaRPr sz="1100"/>
                    </a:p>
                  </a:txBody>
                  <a:tcPr marL="125750" marR="125750" marT="62875" marB="628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Values</a:t>
                      </a:r>
                      <a:endParaRPr sz="1100"/>
                    </a:p>
                  </a:txBody>
                  <a:tcPr marL="125750" marR="125750" marT="62875" marB="62875"/>
                </a:tc>
              </a:tr>
              <a:tr h="55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Training Accuracy</a:t>
                      </a:r>
                      <a:endParaRPr sz="1100"/>
                    </a:p>
                  </a:txBody>
                  <a:tcPr marL="125750" marR="125750" marT="62875" marB="628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0.9375</a:t>
                      </a:r>
                      <a:endParaRPr sz="1100"/>
                    </a:p>
                  </a:txBody>
                  <a:tcPr marL="125750" marR="125750" marT="62875" marB="62875"/>
                </a:tc>
              </a:tr>
              <a:tr h="55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500"/>
                        <a:buFont typeface="Lustria"/>
                        <a:buNone/>
                      </a:pPr>
                      <a:r>
                        <a:rPr lang="en" sz="2500"/>
                        <a:t>Test Accuracy</a:t>
                      </a:r>
                      <a:endParaRPr sz="1100"/>
                    </a:p>
                  </a:txBody>
                  <a:tcPr marL="125750" marR="125750" marT="62875" marB="628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500"/>
                        <a:buFont typeface="Lustria"/>
                        <a:buNone/>
                      </a:pPr>
                      <a:r>
                        <a:rPr lang="en" sz="2500"/>
                        <a:t>0.875</a:t>
                      </a:r>
                      <a:endParaRPr sz="1100"/>
                    </a:p>
                  </a:txBody>
                  <a:tcPr marL="125750" marR="125750" marT="62875" marB="62875"/>
                </a:tc>
              </a:tr>
            </a:tbl>
          </a:graphicData>
        </a:graphic>
      </p:graphicFrame>
      <p:sp>
        <p:nvSpPr>
          <p:cNvPr id="481" name="Google Shape;481;p51"/>
          <p:cNvSpPr txBox="1">
            <a:spLocks noGrp="1"/>
          </p:cNvSpPr>
          <p:nvPr>
            <p:ph type="sldNum" idx="12"/>
          </p:nvPr>
        </p:nvSpPr>
        <p:spPr>
          <a:xfrm>
            <a:off x="8090225" y="463362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18</a:t>
            </a:fld>
            <a:endParaRPr sz="1200"/>
          </a:p>
        </p:txBody>
      </p:sp>
      <p:sp>
        <p:nvSpPr>
          <p:cNvPr id="482" name="Google Shape;482;p51"/>
          <p:cNvSpPr txBox="1"/>
          <p:nvPr/>
        </p:nvSpPr>
        <p:spPr>
          <a:xfrm>
            <a:off x="3381612" y="4356726"/>
            <a:ext cx="238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Table 1</a:t>
            </a: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 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Accuracy results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/>
          <p:nvPr/>
        </p:nvSpPr>
        <p:spPr>
          <a:xfrm>
            <a:off x="0" y="0"/>
            <a:ext cx="9140007" cy="15815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88" name="Google Shape;488;p52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ustria"/>
              <a:buNone/>
            </a:pPr>
            <a:r>
              <a:rPr lang="en" sz="2400" b="1" i="1">
                <a:solidFill>
                  <a:srgbClr val="FFFFFF"/>
                </a:solidFill>
              </a:rPr>
              <a:t>Model Evaluation</a:t>
            </a:r>
            <a:endParaRPr sz="2400" b="1" i="1">
              <a:solidFill>
                <a:srgbClr val="FFFFFF"/>
              </a:solidFill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-3994" y="1536998"/>
            <a:ext cx="9144000" cy="3606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0" name="Google Shape;490;p52"/>
          <p:cNvGraphicFramePr/>
          <p:nvPr/>
        </p:nvGraphicFramePr>
        <p:xfrm>
          <a:off x="685800" y="212968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{7A549ED5-603C-46C1-816F-9FC3C1C008D7}</a:tableStyleId>
              </a:tblPr>
              <a:tblGrid>
                <a:gridCol w="1775525"/>
                <a:gridCol w="1694525"/>
                <a:gridCol w="1192375"/>
                <a:gridCol w="1617425"/>
                <a:gridCol w="1485375"/>
              </a:tblGrid>
              <a:tr h="34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precision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recall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F1-score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support</a:t>
                      </a:r>
                      <a:endParaRPr sz="1100"/>
                    </a:p>
                  </a:txBody>
                  <a:tcPr marL="78425" marR="78425" marT="39200" marB="39200"/>
                </a:tc>
              </a:tr>
              <a:tr h="34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Happy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.50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.33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.40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100"/>
                    </a:p>
                  </a:txBody>
                  <a:tcPr marL="78425" marR="78425" marT="39200" marB="39200"/>
                </a:tc>
              </a:tr>
              <a:tr h="34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Sad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.67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.80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.73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100"/>
                    </a:p>
                  </a:txBody>
                  <a:tcPr marL="78425" marR="78425" marT="39200" marB="39200"/>
                </a:tc>
              </a:tr>
              <a:tr h="34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Accuracy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.62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100"/>
                    </a:p>
                  </a:txBody>
                  <a:tcPr marL="78425" marR="78425" marT="39200" marB="39200"/>
                </a:tc>
              </a:tr>
              <a:tr h="34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Macro avg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.58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.57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.56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100"/>
                    </a:p>
                  </a:txBody>
                  <a:tcPr marL="78425" marR="78425" marT="39200" marB="39200"/>
                </a:tc>
              </a:tr>
              <a:tr h="34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Weighted avg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.60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.62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.60</a:t>
                      </a:r>
                      <a:endParaRPr sz="1100"/>
                    </a:p>
                  </a:txBody>
                  <a:tcPr marL="78425" marR="78425" marT="39200" marB="39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100"/>
                    </a:p>
                  </a:txBody>
                  <a:tcPr marL="78425" marR="78425" marT="39200" marB="39200"/>
                </a:tc>
              </a:tr>
            </a:tbl>
          </a:graphicData>
        </a:graphic>
      </p:graphicFrame>
      <p:sp>
        <p:nvSpPr>
          <p:cNvPr id="491" name="Google Shape;491;p52"/>
          <p:cNvSpPr txBox="1">
            <a:spLocks noGrp="1"/>
          </p:cNvSpPr>
          <p:nvPr>
            <p:ph type="sldNum" idx="12"/>
          </p:nvPr>
        </p:nvSpPr>
        <p:spPr>
          <a:xfrm>
            <a:off x="8168088" y="4756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19</a:t>
            </a:fld>
            <a:endParaRPr sz="1200"/>
          </a:p>
        </p:txBody>
      </p:sp>
      <p:sp>
        <p:nvSpPr>
          <p:cNvPr id="492" name="Google Shape;492;p52"/>
          <p:cNvSpPr txBox="1"/>
          <p:nvPr/>
        </p:nvSpPr>
        <p:spPr>
          <a:xfrm>
            <a:off x="3068025" y="4618850"/>
            <a:ext cx="326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Table 2</a:t>
            </a: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 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Model Evaluation results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0" y="0"/>
            <a:ext cx="9144000" cy="19244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685346" y="556136"/>
            <a:ext cx="7765321" cy="12250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ustria"/>
              <a:buNone/>
            </a:pPr>
            <a:r>
              <a:rPr lang="en" sz="3600">
                <a:solidFill>
                  <a:srgbClr val="FFFFFF"/>
                </a:solidFill>
              </a:rPr>
              <a:t>Authors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16" name="Google Shape;216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29433" y="2022837"/>
            <a:ext cx="1013818" cy="1015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200160" y="3118471"/>
            <a:ext cx="2057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Nazia Parvin Urmi</a:t>
            </a:r>
            <a:endParaRPr sz="1400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9959" y="2033686"/>
            <a:ext cx="1013818" cy="10046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385907" y="3148612"/>
            <a:ext cx="21369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Nasir Uddin Ahmed</a:t>
            </a:r>
            <a:endParaRPr sz="1100"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6724" y="2022837"/>
            <a:ext cx="1013818" cy="99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6651250" y="3148600"/>
            <a:ext cx="242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Md. Habibur Rahman Sifat</a:t>
            </a:r>
            <a:endParaRPr sz="1400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22" name="Google Shape;222;p34" descr="sai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9257" y="3600313"/>
            <a:ext cx="1013818" cy="98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895868" y="4655846"/>
            <a:ext cx="218476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             Salekul Islam</a:t>
            </a:r>
            <a:endParaRPr sz="1400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24" name="Google Shape;224;p34" descr="http://cse.uiu.ac.bd/wp-content/uploads/sites/2/2015/10/DSC_13932x2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2906" y="3600313"/>
            <a:ext cx="1013818" cy="100469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4354826" y="4641200"/>
            <a:ext cx="419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            Abu Shafin Mohammad Mahdee Jameel</a:t>
            </a:r>
            <a:endParaRPr sz="1400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8450666" y="4804383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2</a:t>
            </a:fld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1226320" y="3708411"/>
            <a:ext cx="7080000" cy="84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</a:pPr>
            <a:r>
              <a:rPr lang="en" sz="3600" b="1" i="1"/>
              <a:t>Word Cloud</a:t>
            </a:r>
            <a:endParaRPr sz="1100" b="1" i="1"/>
          </a:p>
        </p:txBody>
      </p:sp>
      <p:pic>
        <p:nvPicPr>
          <p:cNvPr id="498" name="Google Shape;498;p53"/>
          <p:cNvPicPr preferRelativeResize="0"/>
          <p:nvPr/>
        </p:nvPicPr>
        <p:blipFill rotWithShape="1">
          <a:blip r:embed="rId3">
            <a:alphaModFix/>
          </a:blip>
          <a:srcRect l="-1204" b="3260"/>
          <a:stretch/>
        </p:blipFill>
        <p:spPr>
          <a:xfrm>
            <a:off x="371825" y="521250"/>
            <a:ext cx="8301151" cy="29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 descr="A picture containing text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8785" y="629285"/>
            <a:ext cx="3219450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id="500" name="Google Shape;500;p53" descr="A close up of a logo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1773" y="629285"/>
            <a:ext cx="3219450" cy="24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 txBox="1">
            <a:spLocks noGrp="1"/>
          </p:cNvSpPr>
          <p:nvPr>
            <p:ph type="sldNum" idx="12"/>
          </p:nvPr>
        </p:nvSpPr>
        <p:spPr>
          <a:xfrm>
            <a:off x="8107825" y="469504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20</a:t>
            </a:fld>
            <a:endParaRPr sz="1200"/>
          </a:p>
        </p:txBody>
      </p:sp>
      <p:sp>
        <p:nvSpPr>
          <p:cNvPr id="502" name="Google Shape;502;p53"/>
          <p:cNvSpPr txBox="1"/>
          <p:nvPr/>
        </p:nvSpPr>
        <p:spPr>
          <a:xfrm>
            <a:off x="5286537" y="3292676"/>
            <a:ext cx="238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Figure 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6</a:t>
            </a: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 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Sad words</a:t>
            </a:r>
            <a:endParaRPr sz="1100"/>
          </a:p>
        </p:txBody>
      </p:sp>
      <p:sp>
        <p:nvSpPr>
          <p:cNvPr id="503" name="Google Shape;503;p53"/>
          <p:cNvSpPr txBox="1"/>
          <p:nvPr/>
        </p:nvSpPr>
        <p:spPr>
          <a:xfrm>
            <a:off x="1175412" y="3292676"/>
            <a:ext cx="238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Figure 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5</a:t>
            </a: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 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Happy words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Future Work</a:t>
            </a:r>
            <a:endParaRPr sz="2400" b="1" i="1"/>
          </a:p>
        </p:txBody>
      </p:sp>
      <p:grpSp>
        <p:nvGrpSpPr>
          <p:cNvPr id="509" name="Google Shape;509;p54"/>
          <p:cNvGrpSpPr/>
          <p:nvPr/>
        </p:nvGrpSpPr>
        <p:grpSpPr>
          <a:xfrm>
            <a:off x="1632178" y="1600368"/>
            <a:ext cx="5872500" cy="2700001"/>
            <a:chOff x="1261837" y="57374"/>
            <a:chExt cx="7830000" cy="3600001"/>
          </a:xfrm>
        </p:grpSpPr>
        <p:sp>
          <p:nvSpPr>
            <p:cNvPr id="510" name="Google Shape;510;p54"/>
            <p:cNvSpPr/>
            <p:nvPr/>
          </p:nvSpPr>
          <p:spPr>
            <a:xfrm>
              <a:off x="1963837" y="57374"/>
              <a:ext cx="2196000" cy="2196000"/>
            </a:xfrm>
            <a:prstGeom prst="ellipse">
              <a:avLst/>
            </a:prstGeom>
            <a:solidFill>
              <a:srgbClr val="B3A27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2431837" y="525374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126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4"/>
            <p:cNvSpPr txBox="1"/>
            <p:nvPr/>
          </p:nvSpPr>
          <p:spPr>
            <a:xfrm>
              <a:off x="126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ENLARGE THE DATASET</a:t>
              </a:r>
              <a:endParaRPr sz="1100"/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6193837" y="57374"/>
              <a:ext cx="2196000" cy="2196000"/>
            </a:xfrm>
            <a:prstGeom prst="ellipse">
              <a:avLst/>
            </a:prstGeom>
            <a:solidFill>
              <a:srgbClr val="A1A7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6661837" y="525374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549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4"/>
            <p:cNvSpPr txBox="1"/>
            <p:nvPr/>
          </p:nvSpPr>
          <p:spPr>
            <a:xfrm>
              <a:off x="549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APPLYING NEURAL NETWORKS</a:t>
              </a:r>
              <a:endParaRPr sz="1100"/>
            </a:p>
          </p:txBody>
        </p:sp>
      </p:grpSp>
      <p:sp>
        <p:nvSpPr>
          <p:cNvPr id="518" name="Google Shape;518;p54"/>
          <p:cNvSpPr txBox="1">
            <a:spLocks noGrp="1"/>
          </p:cNvSpPr>
          <p:nvPr>
            <p:ph type="sldNum" idx="12"/>
          </p:nvPr>
        </p:nvSpPr>
        <p:spPr>
          <a:xfrm>
            <a:off x="8039046" y="468480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21</a:t>
            </a:fld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24" name="Google Shape;524;p55"/>
          <p:cNvSpPr txBox="1">
            <a:spLocks noGrp="1"/>
          </p:cNvSpPr>
          <p:nvPr>
            <p:ph type="title"/>
          </p:nvPr>
        </p:nvSpPr>
        <p:spPr>
          <a:xfrm>
            <a:off x="1028020" y="3358361"/>
            <a:ext cx="7080025" cy="7627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</a:pPr>
            <a:r>
              <a:rPr lang="en" sz="3600"/>
              <a:t>Any questions</a:t>
            </a:r>
            <a:endParaRPr sz="1100"/>
          </a:p>
        </p:txBody>
      </p:sp>
      <p:pic>
        <p:nvPicPr>
          <p:cNvPr id="525" name="Google Shape;525;p55" descr="Questi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0034" y="798604"/>
            <a:ext cx="2087106" cy="208710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5"/>
          <p:cNvSpPr txBox="1">
            <a:spLocks noGrp="1"/>
          </p:cNvSpPr>
          <p:nvPr>
            <p:ph type="sldNum" idx="12"/>
          </p:nvPr>
        </p:nvSpPr>
        <p:spPr>
          <a:xfrm>
            <a:off x="7957159" y="468480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22</a:t>
            </a:fld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33" name="Google Shape;533;p56"/>
          <p:cNvSpPr txBox="1">
            <a:spLocks noGrp="1"/>
          </p:cNvSpPr>
          <p:nvPr>
            <p:ph type="title"/>
          </p:nvPr>
        </p:nvSpPr>
        <p:spPr>
          <a:xfrm>
            <a:off x="685371" y="722629"/>
            <a:ext cx="2805600" cy="3620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Thank You</a:t>
            </a:r>
            <a:endParaRPr sz="2400" b="1" i="1"/>
          </a:p>
        </p:txBody>
      </p:sp>
      <p:cxnSp>
        <p:nvCxnSpPr>
          <p:cNvPr id="534" name="Google Shape;534;p56"/>
          <p:cNvCxnSpPr/>
          <p:nvPr/>
        </p:nvCxnSpPr>
        <p:spPr>
          <a:xfrm>
            <a:off x="3735890" y="1543049"/>
            <a:ext cx="0" cy="20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p56"/>
          <p:cNvSpPr txBox="1">
            <a:spLocks noGrp="1"/>
          </p:cNvSpPr>
          <p:nvPr>
            <p:ph type="body" idx="1"/>
          </p:nvPr>
        </p:nvSpPr>
        <p:spPr>
          <a:xfrm>
            <a:off x="3980824" y="722630"/>
            <a:ext cx="4469843" cy="36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540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536" name="Google Shape;536;p56"/>
          <p:cNvSpPr txBox="1">
            <a:spLocks noGrp="1"/>
          </p:cNvSpPr>
          <p:nvPr>
            <p:ph type="sldNum" idx="12"/>
          </p:nvPr>
        </p:nvSpPr>
        <p:spPr>
          <a:xfrm>
            <a:off x="7885508" y="4500562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23</a:t>
            </a:fld>
            <a:endParaRPr sz="1200"/>
          </a:p>
        </p:txBody>
      </p:sp>
      <p:pic>
        <p:nvPicPr>
          <p:cNvPr id="537" name="Google Shape;5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400" y="702025"/>
            <a:ext cx="4469850" cy="37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Index</a:t>
            </a:r>
            <a:endParaRPr sz="2400" b="1" i="1"/>
          </a:p>
        </p:txBody>
      </p:sp>
      <p:grpSp>
        <p:nvGrpSpPr>
          <p:cNvPr id="240" name="Google Shape;240;p36"/>
          <p:cNvGrpSpPr/>
          <p:nvPr/>
        </p:nvGrpSpPr>
        <p:grpSpPr>
          <a:xfrm>
            <a:off x="689156" y="2273259"/>
            <a:ext cx="7758545" cy="1354219"/>
            <a:chOff x="4474" y="954562"/>
            <a:chExt cx="10344726" cy="1805625"/>
          </a:xfrm>
        </p:grpSpPr>
        <p:sp>
          <p:nvSpPr>
            <p:cNvPr id="241" name="Google Shape;241;p36"/>
            <p:cNvSpPr/>
            <p:nvPr/>
          </p:nvSpPr>
          <p:spPr>
            <a:xfrm>
              <a:off x="297888" y="954562"/>
              <a:ext cx="917859" cy="917859"/>
            </a:xfrm>
            <a:prstGeom prst="ellipse">
              <a:avLst/>
            </a:prstGeom>
            <a:solidFill>
              <a:srgbClr val="B3A27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493497" y="1150171"/>
              <a:ext cx="526640" cy="52664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4474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6"/>
            <p:cNvSpPr txBox="1"/>
            <p:nvPr/>
          </p:nvSpPr>
          <p:spPr>
            <a:xfrm>
              <a:off x="4474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INTRODUCTION</a:t>
              </a:r>
              <a:endParaRPr sz="1100"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2065896" y="954562"/>
              <a:ext cx="917859" cy="917859"/>
            </a:xfrm>
            <a:prstGeom prst="ellipse">
              <a:avLst/>
            </a:prstGeom>
            <a:solidFill>
              <a:srgbClr val="A1A7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2261505" y="1150171"/>
              <a:ext cx="526640" cy="5266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1772482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6"/>
            <p:cNvSpPr txBox="1"/>
            <p:nvPr/>
          </p:nvSpPr>
          <p:spPr>
            <a:xfrm>
              <a:off x="1772482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RELATED WORK</a:t>
              </a:r>
              <a:endParaRPr sz="1100"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3833903" y="954562"/>
              <a:ext cx="917859" cy="91785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4029513" y="1150171"/>
              <a:ext cx="526640" cy="5266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3540489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6"/>
            <p:cNvSpPr txBox="1"/>
            <p:nvPr/>
          </p:nvSpPr>
          <p:spPr>
            <a:xfrm>
              <a:off x="3540489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PROPOSED METHOD</a:t>
              </a:r>
              <a:endParaRPr sz="1100"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5601911" y="954562"/>
              <a:ext cx="917859" cy="91785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5797521" y="1150171"/>
              <a:ext cx="526640" cy="52664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5308497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 txBox="1"/>
            <p:nvPr/>
          </p:nvSpPr>
          <p:spPr>
            <a:xfrm>
              <a:off x="5308497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OUR CONTRIBUTION</a:t>
              </a:r>
              <a:endParaRPr sz="1100"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7369919" y="954562"/>
              <a:ext cx="917859" cy="917859"/>
            </a:xfrm>
            <a:prstGeom prst="ellipse">
              <a:avLst/>
            </a:prstGeom>
            <a:solidFill>
              <a:srgbClr val="76AE8B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7565528" y="1150171"/>
              <a:ext cx="526640" cy="52664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7076505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 txBox="1"/>
            <p:nvPr/>
          </p:nvSpPr>
          <p:spPr>
            <a:xfrm>
              <a:off x="7076505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RESULTS</a:t>
              </a:r>
              <a:endParaRPr sz="1100"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9137927" y="954562"/>
              <a:ext cx="917859" cy="917859"/>
            </a:xfrm>
            <a:prstGeom prst="ellipse">
              <a:avLst/>
            </a:prstGeom>
            <a:solidFill>
              <a:srgbClr val="B3A27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9333536" y="1150171"/>
              <a:ext cx="526640" cy="5266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8844513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 txBox="1"/>
            <p:nvPr/>
          </p:nvSpPr>
          <p:spPr>
            <a:xfrm>
              <a:off x="8844513" y="2158312"/>
              <a:ext cx="1504687" cy="60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FUTURE WORK</a:t>
              </a:r>
              <a:endParaRPr sz="1100"/>
            </a:p>
          </p:txBody>
        </p:sp>
      </p:grpSp>
      <p:sp>
        <p:nvSpPr>
          <p:cNvPr id="265" name="Google Shape;265;p36"/>
          <p:cNvSpPr txBox="1">
            <a:spLocks noGrp="1"/>
          </p:cNvSpPr>
          <p:nvPr>
            <p:ph type="sldNum" idx="12"/>
          </p:nvPr>
        </p:nvSpPr>
        <p:spPr>
          <a:xfrm>
            <a:off x="8305177" y="4756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3</a:t>
            </a:fld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475307" y="457199"/>
            <a:ext cx="2559867" cy="395525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Introduction</a:t>
            </a:r>
            <a:endParaRPr sz="2400" b="1" i="1"/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3479292" y="1"/>
            <a:ext cx="566470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7"/>
          <p:cNvGrpSpPr/>
          <p:nvPr/>
        </p:nvGrpSpPr>
        <p:grpSpPr>
          <a:xfrm>
            <a:off x="3961891" y="535133"/>
            <a:ext cx="4699508" cy="3668918"/>
            <a:chOff x="0" y="3827"/>
            <a:chExt cx="6266011" cy="4891891"/>
          </a:xfrm>
        </p:grpSpPr>
        <p:sp>
          <p:nvSpPr>
            <p:cNvPr id="273" name="Google Shape;273;p37"/>
            <p:cNvSpPr/>
            <p:nvPr/>
          </p:nvSpPr>
          <p:spPr>
            <a:xfrm>
              <a:off x="0" y="3827"/>
              <a:ext cx="6266011" cy="815315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46632" y="187273"/>
              <a:ext cx="448423" cy="44842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941689" y="3827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 txBox="1"/>
            <p:nvPr/>
          </p:nvSpPr>
          <p:spPr>
            <a:xfrm>
              <a:off x="941689" y="3827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00" tIns="64700" rIns="64700" bIns="64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Music a form of recreation</a:t>
              </a:r>
              <a:endParaRPr sz="1100"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0" y="1022971"/>
              <a:ext cx="6266011" cy="815315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46632" y="1206417"/>
              <a:ext cx="448423" cy="44842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941689" y="1022971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941689" y="1022971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00" tIns="64700" rIns="64700" bIns="64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Influencing mood</a:t>
              </a:r>
              <a:endParaRPr sz="1100"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0" y="2042115"/>
              <a:ext cx="6266011" cy="815315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46632" y="2225561"/>
              <a:ext cx="448423" cy="44842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941689" y="2042115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7"/>
            <p:cNvSpPr txBox="1"/>
            <p:nvPr/>
          </p:nvSpPr>
          <p:spPr>
            <a:xfrm>
              <a:off x="941689" y="2042115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00" tIns="64700" rIns="64700" bIns="64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Bangla music mood classifier</a:t>
              </a:r>
              <a:endParaRPr sz="1100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0" y="3061259"/>
              <a:ext cx="6266011" cy="815315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46632" y="3244705"/>
              <a:ext cx="448423" cy="44842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941689" y="3061259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 txBox="1"/>
            <p:nvPr/>
          </p:nvSpPr>
          <p:spPr>
            <a:xfrm>
              <a:off x="941689" y="3061259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00" tIns="64700" rIns="64700" bIns="64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Finding emotion</a:t>
              </a:r>
              <a:endParaRPr sz="1100"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0" y="4080403"/>
              <a:ext cx="6266011" cy="815315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246632" y="4263849"/>
              <a:ext cx="448423" cy="44842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941689" y="4080403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941689" y="4080403"/>
              <a:ext cx="5324321" cy="81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00" tIns="64700" rIns="64700" bIns="64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Ensemble learning</a:t>
              </a:r>
              <a:endParaRPr sz="1100"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sldNum" idx="12"/>
          </p:nvPr>
        </p:nvSpPr>
        <p:spPr>
          <a:xfrm>
            <a:off x="8233526" y="4725749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4</a:t>
            </a:fld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429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Related Work</a:t>
            </a:r>
            <a:endParaRPr sz="2400" b="1" i="1"/>
          </a:p>
        </p:txBody>
      </p:sp>
      <p:grpSp>
        <p:nvGrpSpPr>
          <p:cNvPr id="299" name="Google Shape;299;p38"/>
          <p:cNvGrpSpPr/>
          <p:nvPr/>
        </p:nvGrpSpPr>
        <p:grpSpPr>
          <a:xfrm>
            <a:off x="685800" y="1557677"/>
            <a:ext cx="7765256" cy="2785382"/>
            <a:chOff x="0" y="453"/>
            <a:chExt cx="10353675" cy="3713843"/>
          </a:xfrm>
        </p:grpSpPr>
        <p:sp>
          <p:nvSpPr>
            <p:cNvPr id="300" name="Google Shape;300;p38"/>
            <p:cNvSpPr/>
            <p:nvPr/>
          </p:nvSpPr>
          <p:spPr>
            <a:xfrm>
              <a:off x="0" y="453"/>
              <a:ext cx="10353675" cy="1061098"/>
            </a:xfrm>
            <a:prstGeom prst="roundRect">
              <a:avLst>
                <a:gd name="adj" fmla="val 10000"/>
              </a:avLst>
            </a:prstGeom>
            <a:solidFill>
              <a:srgbClr val="B3A27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320982" y="239200"/>
              <a:ext cx="583603" cy="58360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225568" y="453"/>
              <a:ext cx="9128106" cy="106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 txBox="1"/>
            <p:nvPr/>
          </p:nvSpPr>
          <p:spPr>
            <a:xfrm>
              <a:off x="1225568" y="453"/>
              <a:ext cx="9128106" cy="106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Widowati, Fika Ulfa and Nugroho, Fitriyanto Santi and Shidik, Guruh Fajar: Classification of Music Moods Based on CNN. In: 2018 International Seminar on Application for Technology of Information and Communication.pp318–321.IEEE (2018).</a:t>
              </a:r>
              <a:endParaRPr sz="1100"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0" y="1326825"/>
              <a:ext cx="10353675" cy="1061098"/>
            </a:xfrm>
            <a:prstGeom prst="roundRect">
              <a:avLst>
                <a:gd name="adj" fmla="val 10000"/>
              </a:avLst>
            </a:prstGeom>
            <a:solidFill>
              <a:srgbClr val="A1A7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320982" y="1565573"/>
              <a:ext cx="583603" cy="5836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1225568" y="1326825"/>
              <a:ext cx="9128106" cy="106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 txBox="1"/>
            <p:nvPr/>
          </p:nvSpPr>
          <p:spPr>
            <a:xfrm>
              <a:off x="1225568" y="1326825"/>
              <a:ext cx="9128106" cy="106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Kashyap, Nirbhay and Choudhury, Tanupriya and Chaudhary, Dev Kumar and Lal, Roshan : Mood based classification of music by analyzing lyrical data using text mining.In: 2016 International Conference on Micro-Electronics and Telecommunication Engineering (ICMETE) pp.287–292.IEEE (2016).</a:t>
              </a:r>
              <a:endParaRPr sz="1100"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0" y="2653198"/>
              <a:ext cx="10353675" cy="1061098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320982" y="2891945"/>
              <a:ext cx="583603" cy="5836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225568" y="2653198"/>
              <a:ext cx="9128106" cy="106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 txBox="1"/>
            <p:nvPr/>
          </p:nvSpPr>
          <p:spPr>
            <a:xfrm>
              <a:off x="1225568" y="2653198"/>
              <a:ext cx="9128106" cy="106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Raschka, Sebastian : MusicMood: Predicting the mood of music from song lyrics using machine learning. In :arXiv preprint arXiv:1611.00138 (2016).</a:t>
              </a:r>
              <a:endParaRPr sz="1100"/>
            </a:p>
          </p:txBody>
        </p:sp>
      </p:grpSp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8168088" y="4715514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5</a:t>
            </a:fld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-1" y="0"/>
            <a:ext cx="3490715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521923" y="808700"/>
            <a:ext cx="2968800" cy="352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Lustria"/>
              <a:buNone/>
            </a:pPr>
            <a:r>
              <a:rPr lang="en" sz="2400" b="1" i="1">
                <a:solidFill>
                  <a:srgbClr val="FFFFFF"/>
                </a:solidFill>
              </a:rPr>
              <a:t>Proposed Method</a:t>
            </a:r>
            <a:endParaRPr sz="2400" b="1" i="1">
              <a:solidFill>
                <a:srgbClr val="FFFFFF"/>
              </a:solidFill>
            </a:endParaRPr>
          </a:p>
        </p:txBody>
      </p:sp>
      <p:pic>
        <p:nvPicPr>
          <p:cNvPr id="320" name="Google Shape;320;p39" descr="A screenshot of a cell phone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515800" y="86225"/>
            <a:ext cx="3701400" cy="47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4361626" y="4809250"/>
            <a:ext cx="385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Figure 1: Flowchart of the Proposed Method</a:t>
            </a:r>
            <a:endParaRPr sz="110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345443" y="4809254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6</a:t>
            </a:fld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635771" y="407625"/>
            <a:ext cx="7765200" cy="942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Sampling and Labeling</a:t>
            </a:r>
            <a:endParaRPr sz="2400" b="1" i="1"/>
          </a:p>
        </p:txBody>
      </p:sp>
      <p:grpSp>
        <p:nvGrpSpPr>
          <p:cNvPr id="328" name="Google Shape;328;p40"/>
          <p:cNvGrpSpPr/>
          <p:nvPr/>
        </p:nvGrpSpPr>
        <p:grpSpPr>
          <a:xfrm>
            <a:off x="1632178" y="1600368"/>
            <a:ext cx="5872500" cy="2700001"/>
            <a:chOff x="1261837" y="57374"/>
            <a:chExt cx="7830000" cy="3600001"/>
          </a:xfrm>
        </p:grpSpPr>
        <p:sp>
          <p:nvSpPr>
            <p:cNvPr id="329" name="Google Shape;329;p40"/>
            <p:cNvSpPr/>
            <p:nvPr/>
          </p:nvSpPr>
          <p:spPr>
            <a:xfrm>
              <a:off x="1963837" y="57374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B3A27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431837" y="525374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126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 txBox="1"/>
            <p:nvPr/>
          </p:nvSpPr>
          <p:spPr>
            <a:xfrm>
              <a:off x="126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CREATING THE DATASET</a:t>
              </a:r>
              <a:endParaRPr sz="1100"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6193837" y="57374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A1A7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6661837" y="525374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49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 txBox="1"/>
            <p:nvPr/>
          </p:nvSpPr>
          <p:spPr>
            <a:xfrm>
              <a:off x="5491837" y="2937375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LABELING THE SONGS BASED ON LYRICS</a:t>
              </a:r>
              <a:endParaRPr sz="1100"/>
            </a:p>
          </p:txBody>
        </p:sp>
      </p:grpSp>
      <p:sp>
        <p:nvSpPr>
          <p:cNvPr id="337" name="Google Shape;337;p40"/>
          <p:cNvSpPr txBox="1">
            <a:spLocks noGrp="1"/>
          </p:cNvSpPr>
          <p:nvPr>
            <p:ph type="sldNum" idx="12"/>
          </p:nvPr>
        </p:nvSpPr>
        <p:spPr>
          <a:xfrm>
            <a:off x="8168088" y="4746221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7</a:t>
            </a:fld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-1" y="0"/>
            <a:ext cx="3490715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521937" y="808698"/>
            <a:ext cx="2567198" cy="35261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Lustria"/>
              <a:buNone/>
            </a:pPr>
            <a:r>
              <a:rPr lang="en" sz="2400" b="1" i="1">
                <a:solidFill>
                  <a:srgbClr val="FFFFFF"/>
                </a:solidFill>
              </a:rPr>
              <a:t>Our Dataset</a:t>
            </a:r>
            <a:endParaRPr sz="2400" b="1" i="1">
              <a:solidFill>
                <a:srgbClr val="FFFFFF"/>
              </a:solidFill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5495026" y="4201064"/>
            <a:ext cx="31033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Figure 2: Dataset</a:t>
            </a:r>
            <a:endParaRPr sz="1100"/>
          </a:p>
        </p:txBody>
      </p:sp>
      <p:sp>
        <p:nvSpPr>
          <p:cNvPr id="347" name="Google Shape;347;p41"/>
          <p:cNvSpPr txBox="1">
            <a:spLocks noGrp="1"/>
          </p:cNvSpPr>
          <p:nvPr>
            <p:ph type="sldNum" idx="12"/>
          </p:nvPr>
        </p:nvSpPr>
        <p:spPr>
          <a:xfrm>
            <a:off x="8223290" y="4673860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8</a:t>
            </a:fld>
            <a:endParaRPr sz="120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23" y="86321"/>
            <a:ext cx="5392477" cy="3980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>
            <a:spLocks noGrp="1"/>
          </p:cNvSpPr>
          <p:nvPr>
            <p:ph type="title"/>
          </p:nvPr>
        </p:nvSpPr>
        <p:spPr>
          <a:xfrm>
            <a:off x="475307" y="457199"/>
            <a:ext cx="2559867" cy="395525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sz="2400" b="1" i="1"/>
              <a:t>Build Token</a:t>
            </a:r>
            <a:endParaRPr sz="2400" b="1" i="1"/>
          </a:p>
        </p:txBody>
      </p:sp>
      <p:pic>
        <p:nvPicPr>
          <p:cNvPr id="353" name="Google Shape;353;p42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3479292" y="1"/>
            <a:ext cx="566470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42"/>
          <p:cNvGrpSpPr/>
          <p:nvPr/>
        </p:nvGrpSpPr>
        <p:grpSpPr>
          <a:xfrm>
            <a:off x="3961891" y="1129394"/>
            <a:ext cx="4699508" cy="2480396"/>
            <a:chOff x="0" y="796176"/>
            <a:chExt cx="6266011" cy="3307194"/>
          </a:xfrm>
        </p:grpSpPr>
        <p:sp>
          <p:nvSpPr>
            <p:cNvPr id="355" name="Google Shape;355;p42"/>
            <p:cNvSpPr/>
            <p:nvPr/>
          </p:nvSpPr>
          <p:spPr>
            <a:xfrm>
              <a:off x="0" y="796176"/>
              <a:ext cx="6266011" cy="146986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444633" y="1126895"/>
              <a:ext cx="808425" cy="8084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1697693" y="79617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2"/>
            <p:cNvSpPr txBox="1"/>
            <p:nvPr/>
          </p:nvSpPr>
          <p:spPr>
            <a:xfrm>
              <a:off x="1697693" y="79617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6675" tIns="116675" rIns="116675" bIns="11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Using porter tokenizer</a:t>
              </a:r>
              <a:endParaRPr sz="1100"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0" y="2633506"/>
              <a:ext cx="6266011" cy="146986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44633" y="2964225"/>
              <a:ext cx="808425" cy="8084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1697693" y="263350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2"/>
            <p:cNvSpPr txBox="1"/>
            <p:nvPr/>
          </p:nvSpPr>
          <p:spPr>
            <a:xfrm>
              <a:off x="1697693" y="2633506"/>
              <a:ext cx="4568317" cy="146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6675" tIns="116675" rIns="116675" bIns="11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Removing Bengali stop words</a:t>
              </a:r>
              <a:endParaRPr sz="1100"/>
            </a:p>
          </p:txBody>
        </p:sp>
      </p:grpSp>
      <p:sp>
        <p:nvSpPr>
          <p:cNvPr id="363" name="Google Shape;363;p42"/>
          <p:cNvSpPr txBox="1">
            <a:spLocks noGrp="1"/>
          </p:cNvSpPr>
          <p:nvPr>
            <p:ph type="sldNum" idx="12"/>
          </p:nvPr>
        </p:nvSpPr>
        <p:spPr>
          <a:xfrm>
            <a:off x="8161875" y="4725749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9</a:t>
            </a:fld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373A21"/>
      </a:dk2>
      <a:lt2>
        <a:srgbClr val="E2E6E8"/>
      </a:lt2>
      <a:accent1>
        <a:srgbClr val="C0998A"/>
      </a:accent1>
      <a:accent2>
        <a:srgbClr val="B3A27A"/>
      </a:accent2>
      <a:accent3>
        <a:srgbClr val="A2A77E"/>
      </a:accent3>
      <a:accent4>
        <a:srgbClr val="8DAA74"/>
      </a:accent4>
      <a:accent5>
        <a:srgbClr val="83AC82"/>
      </a:accent5>
      <a:accent6>
        <a:srgbClr val="77AE8C"/>
      </a:accent6>
      <a:hlink>
        <a:srgbClr val="5E8A9B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373A21"/>
      </a:dk2>
      <a:lt2>
        <a:srgbClr val="E2E6E8"/>
      </a:lt2>
      <a:accent1>
        <a:srgbClr val="C0998A"/>
      </a:accent1>
      <a:accent2>
        <a:srgbClr val="B3A27A"/>
      </a:accent2>
      <a:accent3>
        <a:srgbClr val="A2A77E"/>
      </a:accent3>
      <a:accent4>
        <a:srgbClr val="8DAA74"/>
      </a:accent4>
      <a:accent5>
        <a:srgbClr val="83AC82"/>
      </a:accent5>
      <a:accent6>
        <a:srgbClr val="77AE8C"/>
      </a:accent6>
      <a:hlink>
        <a:srgbClr val="5E8A9B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356</Words>
  <Application>Microsoft Office PowerPoint</Application>
  <PresentationFormat>On-screen Show (16:9)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Rounded</vt:lpstr>
      <vt:lpstr>Lustria</vt:lpstr>
      <vt:lpstr>Noto Sans Symbols</vt:lpstr>
      <vt:lpstr>Simple Light</vt:lpstr>
      <vt:lpstr>SlateVTI</vt:lpstr>
      <vt:lpstr>SlateVTI</vt:lpstr>
      <vt:lpstr>BanglaMusicMooD: A Music Mood Classifier from Bangla Music Lyrics</vt:lpstr>
      <vt:lpstr>Authors</vt:lpstr>
      <vt:lpstr>Index</vt:lpstr>
      <vt:lpstr>Introduction</vt:lpstr>
      <vt:lpstr>Related Work</vt:lpstr>
      <vt:lpstr>Proposed Method</vt:lpstr>
      <vt:lpstr>Sampling and Labeling</vt:lpstr>
      <vt:lpstr>Our Dataset</vt:lpstr>
      <vt:lpstr>Build Token</vt:lpstr>
      <vt:lpstr>Features  Extraction</vt:lpstr>
      <vt:lpstr>Formulas</vt:lpstr>
      <vt:lpstr>Ensemble Technique</vt:lpstr>
      <vt:lpstr>Bagging</vt:lpstr>
      <vt:lpstr>Bagging with SVM</vt:lpstr>
      <vt:lpstr>Our Contribution</vt:lpstr>
      <vt:lpstr>Results</vt:lpstr>
      <vt:lpstr>Formulas </vt:lpstr>
      <vt:lpstr>Accuracy</vt:lpstr>
      <vt:lpstr>Model Evaluation</vt:lpstr>
      <vt:lpstr>Word Cloud</vt:lpstr>
      <vt:lpstr>Future Work</vt:lpstr>
      <vt:lpstr>Any questions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BanglaMusicMooD: A Music Mood Classifier from Bangla Music Lyrics</dc:title>
  <cp:lastModifiedBy>TURJO-T86</cp:lastModifiedBy>
  <cp:revision>2</cp:revision>
  <dcterms:modified xsi:type="dcterms:W3CDTF">2020-01-22T13:48:59Z</dcterms:modified>
</cp:coreProperties>
</file>